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56" r:id="rId2"/>
    <p:sldId id="376" r:id="rId3"/>
    <p:sldId id="305" r:id="rId4"/>
    <p:sldId id="299" r:id="rId5"/>
    <p:sldId id="300" r:id="rId6"/>
    <p:sldId id="258" r:id="rId7"/>
    <p:sldId id="259" r:id="rId8"/>
    <p:sldId id="260" r:id="rId9"/>
    <p:sldId id="257" r:id="rId10"/>
    <p:sldId id="261" r:id="rId11"/>
    <p:sldId id="262" r:id="rId12"/>
    <p:sldId id="263" r:id="rId13"/>
    <p:sldId id="264" r:id="rId14"/>
    <p:sldId id="301" r:id="rId15"/>
    <p:sldId id="265" r:id="rId16"/>
    <p:sldId id="302" r:id="rId17"/>
    <p:sldId id="304" r:id="rId18"/>
    <p:sldId id="307" r:id="rId19"/>
    <p:sldId id="310" r:id="rId20"/>
    <p:sldId id="311" r:id="rId21"/>
    <p:sldId id="312" r:id="rId22"/>
    <p:sldId id="313" r:id="rId23"/>
    <p:sldId id="266" r:id="rId24"/>
    <p:sldId id="267" r:id="rId25"/>
    <p:sldId id="268" r:id="rId26"/>
    <p:sldId id="269" r:id="rId27"/>
    <p:sldId id="270" r:id="rId28"/>
    <p:sldId id="370" r:id="rId29"/>
    <p:sldId id="371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372" r:id="rId42"/>
    <p:sldId id="373" r:id="rId43"/>
    <p:sldId id="303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377" r:id="rId6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84" d="100"/>
          <a:sy n="84" d="100"/>
        </p:scale>
        <p:origin x="17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08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Food and Beverage Management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4941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2016 Cousins et al: 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and Beverage Management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</a:t>
            </a:r>
            <a:r>
              <a:rPr lang="en-GB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edition, Goodfellow Publishers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5184" y="8676456"/>
            <a:ext cx="1772816" cy="4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6B9AA-3ABD-4774-B49E-25C433D53B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71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/>
              <a:t>Food and Beverage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37773-91BD-4777-98D0-DEF7E5184F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032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Food and Beverage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773-91BD-4777-98D0-DEF7E5184FC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8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576" y="9807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00800" cy="12961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4" name="Picture 3" descr="A display in a store&#10;&#10;Description automatically generated">
            <a:extLst>
              <a:ext uri="{FF2B5EF4-FFF2-40B4-BE49-F238E27FC236}">
                <a16:creationId xmlns:a16="http://schemas.microsoft.com/office/drawing/2014/main" id="{17974C5D-CFEE-4336-BD10-8296FA905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59" y="4014192"/>
            <a:ext cx="2073394" cy="2690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 marL="1143000" indent="-2286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930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59606" y="6115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 userDrawn="1"/>
        </p:nvSpPr>
        <p:spPr bwMode="auto">
          <a:xfrm>
            <a:off x="2039938" y="6614270"/>
            <a:ext cx="7104062" cy="2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2019 Cousins et al: </a:t>
            </a:r>
            <a:r>
              <a:rPr lang="en-GB" altLang="en-US" sz="11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Food and Beverage Management</a:t>
            </a:r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5th edition, Goodfellow Publishers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Food and Beverage Management</a:t>
            </a:r>
            <a:br>
              <a:rPr lang="en-GB" altLang="en-US"/>
            </a:br>
            <a:r>
              <a:rPr lang="en-GB" altLang="en-US"/>
              <a:t>fifth </a:t>
            </a:r>
            <a:r>
              <a:rPr lang="en-GB" altLang="en-US" dirty="0"/>
              <a:t>edition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420888"/>
            <a:ext cx="8568952" cy="1656184"/>
          </a:xfrm>
        </p:spPr>
        <p:txBody>
          <a:bodyPr/>
          <a:lstStyle/>
          <a:p>
            <a:r>
              <a:rPr lang="en-GB" altLang="en-US" dirty="0"/>
              <a:t>Chapter 1</a:t>
            </a:r>
          </a:p>
          <a:p>
            <a:r>
              <a:rPr lang="en-GB" altLang="en-US" dirty="0"/>
              <a:t>Food and Beverage Operations and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Systems approach</a:t>
            </a:r>
          </a:p>
        </p:txBody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560840" cy="4035152"/>
          </a:xfrm>
        </p:spPr>
        <p:txBody>
          <a:bodyPr/>
          <a:lstStyle/>
          <a:p>
            <a:r>
              <a:rPr lang="en-GB" altLang="en-US" sz="2800" dirty="0">
                <a:solidFill>
                  <a:srgbClr val="000000"/>
                </a:solidFill>
                <a:cs typeface="Times New Roman" charset="0"/>
              </a:rPr>
              <a:t>Two dimensions:</a:t>
            </a:r>
          </a:p>
          <a:p>
            <a:pPr lvl="1"/>
            <a:r>
              <a:rPr lang="en-GB" altLang="en-US" dirty="0">
                <a:solidFill>
                  <a:srgbClr val="000000"/>
                </a:solidFill>
                <a:cs typeface="Times New Roman" charset="0"/>
              </a:rPr>
              <a:t>Systematic approach to the design, planning and control of a food and beverage operation</a:t>
            </a:r>
          </a:p>
          <a:p>
            <a:pPr lvl="1"/>
            <a:endParaRPr lang="en-GB" altLang="en-US" dirty="0">
              <a:solidFill>
                <a:srgbClr val="000000"/>
              </a:solidFill>
              <a:cs typeface="Times New Roman" charset="0"/>
            </a:endParaRPr>
          </a:p>
          <a:p>
            <a:pPr lvl="1"/>
            <a:r>
              <a:rPr lang="en-GB" altLang="en-US" dirty="0">
                <a:solidFill>
                  <a:srgbClr val="000000"/>
                </a:solidFill>
                <a:cs typeface="Times New Roman" charset="0"/>
              </a:rPr>
              <a:t>The management of the operating systems within a food and beverage operation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Traditional vs systems approaches</a:t>
            </a:r>
            <a:endParaRPr lang="en-US" alt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6" y="2060848"/>
            <a:ext cx="8712967" cy="38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Management of operations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322513"/>
            <a:ext cx="7772400" cy="3810000"/>
          </a:xfrm>
        </p:spPr>
        <p:txBody>
          <a:bodyPr/>
          <a:lstStyle/>
          <a:p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The management of:</a:t>
            </a:r>
          </a:p>
          <a:p>
            <a:pPr lvl="1"/>
            <a:r>
              <a:rPr lang="en-US" altLang="en-US" dirty="0">
                <a:solidFill>
                  <a:srgbClr val="211D1E"/>
                </a:solidFill>
                <a:cs typeface="Times New Roman" charset="0"/>
              </a:rPr>
              <a:t>Materials</a:t>
            </a:r>
          </a:p>
          <a:p>
            <a:pPr lvl="1"/>
            <a:r>
              <a:rPr lang="en-US" altLang="en-US" dirty="0">
                <a:solidFill>
                  <a:srgbClr val="211D1E"/>
                </a:solidFill>
                <a:cs typeface="Times New Roman" charset="0"/>
              </a:rPr>
              <a:t>Information</a:t>
            </a:r>
          </a:p>
          <a:p>
            <a:pPr lvl="1"/>
            <a:r>
              <a:rPr lang="en-US" altLang="en-US" dirty="0">
                <a:solidFill>
                  <a:srgbClr val="211D1E"/>
                </a:solidFill>
                <a:cs typeface="Times New Roman" charset="0"/>
              </a:rPr>
              <a:t>People (customers)</a:t>
            </a:r>
            <a:endParaRPr lang="en-US" altLang="en-US" dirty="0">
              <a:cs typeface="Times New Roman" charset="0"/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Four systems for food service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547938"/>
            <a:ext cx="7772400" cy="358457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Food production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Beverage provision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Delivery or the </a:t>
            </a:r>
            <a:r>
              <a:rPr lang="en-US" altLang="en-US" sz="2800" i="1" dirty="0">
                <a:solidFill>
                  <a:srgbClr val="211D1E"/>
                </a:solidFill>
                <a:cs typeface="Times New Roman" charset="0"/>
              </a:rPr>
              <a:t>service sequence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Customer management or the </a:t>
            </a:r>
            <a:r>
              <a:rPr lang="en-US" altLang="en-US" sz="2800" i="1" dirty="0">
                <a:solidFill>
                  <a:srgbClr val="211D1E"/>
                </a:solidFill>
                <a:cs typeface="Times New Roman" charset="0"/>
              </a:rPr>
              <a:t>customer process</a:t>
            </a:r>
            <a:endParaRPr lang="en-US" altLang="en-US" sz="2800" i="1" dirty="0">
              <a:cs typeface="Times New Roman" charset="0"/>
            </a:endParaRPr>
          </a:p>
          <a:p>
            <a:pPr marL="609600" indent="-609600" algn="just"/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 operation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5" y="2611327"/>
            <a:ext cx="6959550" cy="16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52400" y="2286000"/>
            <a:ext cx="2362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latin typeface="+mn-lt"/>
              </a:rPr>
              <a:t>Interrelationship of the four systems of a food service operation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6194498" cy="62728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service operations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128" y="1939845"/>
            <a:ext cx="7085696" cy="45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3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Hospitality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2060848"/>
            <a:ext cx="8150547" cy="4114800"/>
          </a:xfrm>
        </p:spPr>
        <p:txBody>
          <a:bodyPr/>
          <a:lstStyle/>
          <a:p>
            <a:r>
              <a:rPr lang="en-GB" sz="2800" dirty="0"/>
              <a:t>Provides food, drink and accommodation </a:t>
            </a:r>
          </a:p>
          <a:p>
            <a:r>
              <a:rPr lang="en-GB" sz="2800" dirty="0"/>
              <a:t>‘Hospitality’ encompasses all aspects of the hotel and catering (or food service) industries</a:t>
            </a:r>
          </a:p>
          <a:p>
            <a:r>
              <a:rPr lang="en-GB" sz="2800" dirty="0"/>
              <a:t>‘Hospitality’ refers to the creation of experiences: which is what people working in hospitality do</a:t>
            </a:r>
          </a:p>
        </p:txBody>
      </p:sp>
    </p:spTree>
    <p:extLst>
      <p:ext uri="{BB962C8B-B14F-4D97-AF65-F5344CB8AC3E}">
        <p14:creationId xmlns:p14="http://schemas.microsoft.com/office/powerpoint/2010/main" val="15822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E9EC-99C3-4000-8BED-185D7191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experience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21AC-8737-4ECB-B29B-64B60F50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2060848"/>
            <a:ext cx="7772400" cy="4536504"/>
          </a:xfrm>
        </p:spPr>
        <p:txBody>
          <a:bodyPr/>
          <a:lstStyle/>
          <a:p>
            <a:r>
              <a:rPr lang="en-GB" sz="2800" dirty="0"/>
              <a:t>Customers</a:t>
            </a:r>
          </a:p>
          <a:p>
            <a:pPr lvl="1"/>
            <a:r>
              <a:rPr lang="en-GB" dirty="0"/>
              <a:t>do not buy service delivery, they buy experiences</a:t>
            </a:r>
          </a:p>
          <a:p>
            <a:pPr lvl="1"/>
            <a:r>
              <a:rPr lang="en-GB" dirty="0"/>
              <a:t>do not buy service quality, they buy memories</a:t>
            </a:r>
          </a:p>
          <a:p>
            <a:pPr lvl="1"/>
            <a:r>
              <a:rPr lang="en-GB" dirty="0"/>
              <a:t>do not buy food and drink, they buy meal experiences</a:t>
            </a:r>
          </a:p>
          <a:p>
            <a:endParaRPr lang="en-GB" sz="1200" dirty="0"/>
          </a:p>
          <a:p>
            <a:pPr marL="0" indent="0">
              <a:buNone/>
            </a:pPr>
            <a:r>
              <a:rPr lang="en-GB" sz="1200" dirty="0"/>
              <a:t>Pine and Gilmour (1999) and </a:t>
            </a:r>
            <a:r>
              <a:rPr lang="en-GB" sz="1200" dirty="0" err="1"/>
              <a:t>Hemmington</a:t>
            </a:r>
            <a:r>
              <a:rPr lang="en-GB" sz="1200" dirty="0"/>
              <a:t> (2007)  </a:t>
            </a:r>
          </a:p>
        </p:txBody>
      </p:sp>
    </p:spTree>
    <p:extLst>
      <p:ext uri="{BB962C8B-B14F-4D97-AF65-F5344CB8AC3E}">
        <p14:creationId xmlns:p14="http://schemas.microsoft.com/office/powerpoint/2010/main" val="265473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12C3-871B-449D-ADEE-D0D4A7B8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comparison of roles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21C94F-8923-4919-9C13-2EDB50327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2420888"/>
            <a:ext cx="7524328" cy="22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7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3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ECC1-2113-437E-BDB6-9F720A75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 realms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209CB0-8E08-42AF-84CE-CCAB14AB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97" y="2132856"/>
            <a:ext cx="6292005" cy="41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48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95E5-4CB5-42C5-8924-4DC4DD4B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realms in food and beverage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B21C7C-C6A0-4635-B544-FC981A0C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420888"/>
            <a:ext cx="8424936" cy="2637330"/>
          </a:xfrm>
        </p:spPr>
      </p:pic>
    </p:spTree>
    <p:extLst>
      <p:ext uri="{BB962C8B-B14F-4D97-AF65-F5344CB8AC3E}">
        <p14:creationId xmlns:p14="http://schemas.microsoft.com/office/powerpoint/2010/main" val="51540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DA3A-EEB2-4F01-B614-DF599776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Five perspectives of hospitality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1D084-3588-45E8-A5E6-3294ED810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4392488"/>
          </a:xfrm>
        </p:spPr>
        <p:txBody>
          <a:bodyPr/>
          <a:lstStyle/>
          <a:p>
            <a:r>
              <a:rPr lang="en-GB" sz="2800" dirty="0"/>
              <a:t>Host/guest relationship - </a:t>
            </a:r>
            <a:r>
              <a:rPr lang="en-GB" sz="2400" dirty="0"/>
              <a:t>need to take responsibility</a:t>
            </a:r>
          </a:p>
          <a:p>
            <a:r>
              <a:rPr lang="en-GB" sz="2800" dirty="0"/>
              <a:t>Generosity - </a:t>
            </a:r>
            <a:r>
              <a:rPr lang="en-GB" sz="2400" dirty="0"/>
              <a:t>e.g. reducing the number of extras to be paid for </a:t>
            </a:r>
          </a:p>
          <a:p>
            <a:r>
              <a:rPr lang="en-GB" sz="2800" dirty="0"/>
              <a:t>Theatre and performance - </a:t>
            </a:r>
            <a:r>
              <a:rPr lang="en-GB" sz="2400" dirty="0"/>
              <a:t>provide experiences that are personal, memorable and add value to customers’ lives</a:t>
            </a:r>
          </a:p>
          <a:p>
            <a:r>
              <a:rPr lang="en-GB" sz="2800" dirty="0"/>
              <a:t>Creating lots of little surprises - </a:t>
            </a:r>
            <a:r>
              <a:rPr lang="en-GB" sz="2400" dirty="0"/>
              <a:t>include additional items the customer is not expecting </a:t>
            </a:r>
          </a:p>
          <a:p>
            <a:r>
              <a:rPr lang="en-GB" sz="2800" dirty="0"/>
              <a:t>Safety and security - </a:t>
            </a:r>
            <a:r>
              <a:rPr lang="en-GB" sz="2400" dirty="0"/>
              <a:t>showing genuine concern </a:t>
            </a:r>
          </a:p>
          <a:p>
            <a:endParaRPr lang="en-GB" sz="900" dirty="0"/>
          </a:p>
          <a:p>
            <a:pPr marL="0" indent="0">
              <a:buNone/>
            </a:pPr>
            <a:r>
              <a:rPr lang="en-GB" sz="1200" dirty="0" err="1"/>
              <a:t>Hemmington</a:t>
            </a:r>
            <a:r>
              <a:rPr lang="en-GB" sz="1200" dirty="0"/>
              <a:t> (2007) </a:t>
            </a:r>
          </a:p>
        </p:txBody>
      </p:sp>
    </p:spTree>
    <p:extLst>
      <p:ext uri="{BB962C8B-B14F-4D97-AF65-F5344CB8AC3E}">
        <p14:creationId xmlns:p14="http://schemas.microsoft.com/office/powerpoint/2010/main" val="7432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064896" cy="1143000"/>
          </a:xfrm>
        </p:spPr>
        <p:txBody>
          <a:bodyPr/>
          <a:lstStyle/>
          <a:p>
            <a:r>
              <a:rPr lang="en-GB" altLang="en-US" dirty="0"/>
              <a:t>Dimensions of the hospitality product</a:t>
            </a:r>
            <a:endParaRPr lang="en-US" alt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848600" cy="4267200"/>
          </a:xfrm>
        </p:spPr>
        <p:txBody>
          <a:bodyPr/>
          <a:lstStyle/>
          <a:p>
            <a:pPr marL="571500" indent="-571500">
              <a:buFontTx/>
              <a:buAutoNum type="arabicPeriod"/>
            </a:pPr>
            <a:r>
              <a:rPr lang="en-GB" altLang="en-US" sz="2800" dirty="0"/>
              <a:t>Intangibility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Perishability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Variability of output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Inseparability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Simultaneous production and consumption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Ease of duplication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Demand variation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Difficulty of comparison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5481" y="980728"/>
            <a:ext cx="7793038" cy="685800"/>
          </a:xfrm>
        </p:spPr>
        <p:txBody>
          <a:bodyPr anchor="ctr"/>
          <a:lstStyle/>
          <a:p>
            <a:r>
              <a:rPr lang="en-GB" altLang="en-US" dirty="0"/>
              <a:t>Sectors of the industry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828800"/>
            <a:ext cx="7467600" cy="46965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Hotels and other tourist accommodation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Restaurants, p</a:t>
            </a:r>
            <a:r>
              <a:rPr lang="en-GB" altLang="en-US" sz="2400" dirty="0">
                <a:cs typeface="Times New Roman" charset="0"/>
              </a:rPr>
              <a:t>opular catering, fast food, takeaway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Retail stores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Events/banqueting/conferencing/exhibitions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Leisure attractions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Motorway service stations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Industrial catering (business and industry)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Welfare catering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Licensed trade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Transport catering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Event catering (off-premises catering)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7793038" cy="611188"/>
          </a:xfrm>
        </p:spPr>
        <p:txBody>
          <a:bodyPr/>
          <a:lstStyle/>
          <a:p>
            <a:r>
              <a:rPr lang="en-GB" altLang="en-US" dirty="0">
                <a:cs typeface="Times New Roman" charset="0"/>
              </a:rPr>
              <a:t>Variables in food service sectors</a:t>
            </a:r>
            <a:r>
              <a:rPr lang="en-GB" altLang="en-US" dirty="0"/>
              <a:t>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6477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Historical background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Reasons for customer demand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Size of sector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Policies: financial, marketing, catering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Interpretation of demand/catering concept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Technological development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Influences / State of sector development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Primary/secondary activity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Types of outlets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Profit orientation/cost provision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Public/private ownership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7029" y="1052736"/>
            <a:ext cx="7793037" cy="693738"/>
          </a:xfrm>
        </p:spPr>
        <p:txBody>
          <a:bodyPr anchor="ctr"/>
          <a:lstStyle/>
          <a:p>
            <a:r>
              <a:rPr lang="en-GB" altLang="en-US" dirty="0"/>
              <a:t>Profit and cost markets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2276872"/>
            <a:ext cx="7061720" cy="3649663"/>
          </a:xfrm>
        </p:spPr>
        <p:txBody>
          <a:bodyPr/>
          <a:lstStyle/>
          <a:p>
            <a:r>
              <a:rPr lang="en-GB" altLang="en-US" sz="2800" dirty="0"/>
              <a:t>Profit market </a:t>
            </a:r>
            <a:r>
              <a:rPr lang="en-GB" altLang="en-US" sz="2400" dirty="0"/>
              <a:t>- includes hotels, commercial restaurants, pubs, fast food and leisure outlets</a:t>
            </a:r>
          </a:p>
          <a:p>
            <a:pPr marL="0" indent="0">
              <a:buNone/>
            </a:pPr>
            <a:endParaRPr lang="en-GB" altLang="en-US" sz="2800" dirty="0"/>
          </a:p>
          <a:p>
            <a:r>
              <a:rPr lang="en-GB" altLang="en-US" sz="2800" dirty="0"/>
              <a:t>Cost market </a:t>
            </a:r>
            <a:r>
              <a:rPr lang="en-GB" altLang="en-US" sz="2400" dirty="0"/>
              <a:t>- includes catering in business and industry, education, healthcare and the armed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Summary of food service sectors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9" y="1988840"/>
            <a:ext cx="8441202" cy="38132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Food and restaurant styles</a:t>
            </a:r>
            <a:endParaRPr lang="en-US" alt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543800" cy="47685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Bistro</a:t>
            </a:r>
            <a:endParaRPr lang="en-GB" altLang="en-US" sz="240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altLang="en-US" sz="2400" dirty="0">
                <a:cs typeface="Times New Roman" pitchFamily="18" charset="0"/>
              </a:rPr>
              <a:t>Brasserie</a:t>
            </a:r>
            <a:endParaRPr lang="en-GB" alt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 err="1">
                <a:cs typeface="Times New Roman" pitchFamily="18" charset="0"/>
              </a:rPr>
              <a:t>Caféteria</a:t>
            </a:r>
            <a:endParaRPr lang="en-GB" alt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Fine dining</a:t>
            </a:r>
            <a:endParaRPr lang="en-GB" altLang="en-US" sz="240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Coffee shop / café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Country house hotel cooking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Farmhouse cooking</a:t>
            </a:r>
            <a:endParaRPr lang="en-GB" altLang="en-US" sz="240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First class restaurant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Fusion / Eclectic Cuisine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Health food and vegetarian restaurants</a:t>
            </a:r>
          </a:p>
          <a:p>
            <a:pPr>
              <a:lnSpc>
                <a:spcPct val="90000"/>
              </a:lnSpc>
            </a:pPr>
            <a:r>
              <a:rPr lang="fr-FR" altLang="en-US" sz="2400" dirty="0">
                <a:cs typeface="Times New Roman" pitchFamily="18" charset="0"/>
              </a:rPr>
              <a:t>International destination restaurant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International cuisine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62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Food and restaurant styles (cont’d)</a:t>
            </a:r>
            <a:endParaRPr lang="en-GB" altLang="en-US" sz="1100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620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Molecular gastronomy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New wave</a:t>
            </a:r>
            <a:r>
              <a:rPr lang="fr-FR" altLang="en-US" sz="2400" dirty="0">
                <a:cs typeface="Times New Roman" pitchFamily="18" charset="0"/>
              </a:rPr>
              <a:t> brasserie</a:t>
            </a:r>
            <a:r>
              <a:rPr lang="en-GB" altLang="en-US" sz="2400" dirty="0">
                <a:cs typeface="Times New Roman" pitchFamily="18" charset="0"/>
              </a:rPr>
              <a:t> (</a:t>
            </a:r>
            <a:r>
              <a:rPr lang="en-GB" altLang="en-US" sz="2400" dirty="0" err="1">
                <a:cs typeface="Times New Roman" pitchFamily="18" charset="0"/>
              </a:rPr>
              <a:t>Gastrodome</a:t>
            </a:r>
            <a:r>
              <a:rPr lang="en-GB" altLang="en-US" sz="2400" dirty="0"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New/modern British/French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Pop ups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Popular catering and fast-food outlets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Public houses / gastro pubs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Restaurant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Street food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Take away and fast food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Themed restaurant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Wine bars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403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E148-A467-4053-A05C-E0F13514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</a:t>
            </a:r>
            <a:r>
              <a:rPr lang="en-GB"/>
              <a:t>1 covers: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E40A-AD52-471D-81CF-A704EFA9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Food and beverage operations </a:t>
            </a:r>
          </a:p>
          <a:p>
            <a:r>
              <a:rPr lang="en-GB" sz="2800" dirty="0"/>
              <a:t>Service operations management </a:t>
            </a:r>
          </a:p>
          <a:p>
            <a:r>
              <a:rPr lang="en-GB" sz="2800" dirty="0"/>
              <a:t>The hospitality industry and its products:</a:t>
            </a:r>
          </a:p>
          <a:p>
            <a:pPr lvl="1"/>
            <a:r>
              <a:rPr lang="en-GB" sz="2400" dirty="0"/>
              <a:t>The experience economy</a:t>
            </a:r>
          </a:p>
          <a:p>
            <a:pPr lvl="1"/>
            <a:r>
              <a:rPr lang="en-GB" sz="2400" dirty="0"/>
              <a:t>Sectors and types of food service operations</a:t>
            </a:r>
          </a:p>
          <a:p>
            <a:pPr lvl="1"/>
            <a:r>
              <a:rPr lang="en-GB" sz="2400" dirty="0"/>
              <a:t>Reasons for customer choices</a:t>
            </a:r>
          </a:p>
          <a:p>
            <a:r>
              <a:rPr lang="en-GB" sz="2800" dirty="0"/>
              <a:t>Key influences on the food service industry</a:t>
            </a:r>
          </a:p>
          <a:p>
            <a:r>
              <a:rPr lang="en-GB" sz="2800" dirty="0"/>
              <a:t>The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1264202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Types of market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2060848"/>
            <a:ext cx="7772400" cy="4320480"/>
          </a:xfrm>
        </p:spPr>
        <p:txBody>
          <a:bodyPr/>
          <a:lstStyle/>
          <a:p>
            <a:r>
              <a:rPr lang="en-GB" altLang="en-US" sz="2800" dirty="0">
                <a:cs typeface="Times New Roman" charset="0"/>
              </a:rPr>
              <a:t>General market</a:t>
            </a:r>
          </a:p>
          <a:p>
            <a:pPr lvl="1"/>
            <a:r>
              <a:rPr lang="en-GB" altLang="en-US" dirty="0">
                <a:cs typeface="Times New Roman" charset="0"/>
              </a:rPr>
              <a:t>Non-captive: </a:t>
            </a:r>
            <a:r>
              <a:rPr lang="en-GB" altLang="en-US" sz="2400" dirty="0">
                <a:cs typeface="Times New Roman" charset="0"/>
              </a:rPr>
              <a:t>customers have a full choice</a:t>
            </a:r>
          </a:p>
          <a:p>
            <a:pPr marL="457200" lvl="1" indent="0">
              <a:buNone/>
            </a:pPr>
            <a:endParaRPr lang="en-GB" altLang="en-US" dirty="0">
              <a:cs typeface="Times New Roman" charset="0"/>
            </a:endParaRPr>
          </a:p>
          <a:p>
            <a:r>
              <a:rPr lang="en-GB" altLang="en-US" sz="2800" dirty="0">
                <a:cs typeface="Times New Roman" charset="0"/>
              </a:rPr>
              <a:t>Restricted market</a:t>
            </a:r>
          </a:p>
          <a:p>
            <a:pPr lvl="1"/>
            <a:r>
              <a:rPr lang="en-GB" altLang="en-US" dirty="0">
                <a:cs typeface="Times New Roman" charset="0"/>
              </a:rPr>
              <a:t>Captive: </a:t>
            </a:r>
            <a:r>
              <a:rPr lang="en-GB" altLang="en-US" sz="2400" dirty="0">
                <a:cs typeface="Times New Roman" charset="0"/>
              </a:rPr>
              <a:t>customers have no choice</a:t>
            </a:r>
          </a:p>
          <a:p>
            <a:pPr lvl="1"/>
            <a:r>
              <a:rPr lang="en-GB" altLang="en-US" dirty="0">
                <a:cs typeface="Times New Roman" charset="0"/>
              </a:rPr>
              <a:t>Semi-captive: </a:t>
            </a:r>
            <a:r>
              <a:rPr lang="en-GB" altLang="en-US" sz="2400" dirty="0">
                <a:cs typeface="Times New Roman" charset="0"/>
              </a:rPr>
              <a:t>customers have a choice before choosing but then have little choice of food and drink other than that on offer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Customer is central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T</a:t>
            </a:r>
            <a:r>
              <a:rPr lang="en-GB" altLang="en-US" sz="2800" dirty="0">
                <a:cs typeface="Times New Roman" charset="0"/>
              </a:rPr>
              <a:t>o the process and an active participant within it</a:t>
            </a:r>
          </a:p>
          <a:p>
            <a:endParaRPr lang="en-GB" altLang="en-US" sz="2800" dirty="0">
              <a:cs typeface="Times New Roman" charset="0"/>
            </a:endParaRPr>
          </a:p>
          <a:p>
            <a:r>
              <a:rPr lang="en-GB" altLang="en-US" sz="2800" dirty="0">
                <a:cs typeface="Times New Roman" charset="0"/>
              </a:rPr>
              <a:t>Understanding the customer is critical to the success of food service operations</a:t>
            </a:r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Different food service operations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charset="0"/>
              </a:rPr>
              <a:t>Designed for the: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Needs people have at the time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Rather than for the type of people they are</a:t>
            </a:r>
          </a:p>
          <a:p>
            <a:r>
              <a:rPr lang="en-GB" altLang="en-US" sz="2800" dirty="0">
                <a:cs typeface="Times New Roman" charset="0"/>
              </a:rPr>
              <a:t>The same customer can be: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A business customer during the week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A member of a family at the weekend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Wanting a quick lunch or snack while travelling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Organising a special event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17538"/>
            <a:ext cx="8188399" cy="1143000"/>
          </a:xfrm>
        </p:spPr>
        <p:txBody>
          <a:bodyPr/>
          <a:lstStyle/>
          <a:p>
            <a:r>
              <a:rPr lang="en-GB" altLang="en-US" dirty="0">
                <a:cs typeface="Times New Roman" charset="0"/>
              </a:rPr>
              <a:t>Main aim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62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To achieve customer satisfaction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By meeting the customers’ needs: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Physiological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Economic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Social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Psychological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Convenience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Customers may want to satisfy some or all of these needs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charset="0"/>
              </a:rPr>
              <a:t>Reasons for a customer’s choice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Often determine the customer’s satisfaction or dissatisfaction</a:t>
            </a:r>
          </a:p>
          <a:p>
            <a:pPr>
              <a:lnSpc>
                <a:spcPct val="90000"/>
              </a:lnSpc>
            </a:pPr>
            <a:endParaRPr lang="en-GB" alt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Dissatisfaction can come from: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Aspects of the food and beverage operation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Aspects beyond the operation’s control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Either way the operation has to deal with it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Potential dissatisfactions</a:t>
            </a:r>
            <a:endParaRPr lang="en-US" alt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8199512" cy="3855641"/>
          </a:xfrm>
        </p:spPr>
        <p:txBody>
          <a:bodyPr/>
          <a:lstStyle/>
          <a:p>
            <a:r>
              <a:rPr lang="en-GB" altLang="en-US" sz="2800" dirty="0"/>
              <a:t>Controllable by the establishment</a:t>
            </a:r>
            <a:br>
              <a:rPr lang="en-GB" altLang="en-US" sz="2400" dirty="0"/>
            </a:br>
            <a:r>
              <a:rPr lang="en-GB" altLang="en-US" sz="2400" dirty="0"/>
              <a:t>e.g. scruffy, unhelpful staff, cramped conditions</a:t>
            </a:r>
            <a:br>
              <a:rPr lang="en-GB" altLang="en-US" sz="2400" dirty="0"/>
            </a:br>
            <a:endParaRPr lang="en-GB" altLang="en-US" sz="2400" dirty="0"/>
          </a:p>
          <a:p>
            <a:r>
              <a:rPr lang="en-GB" altLang="en-US" sz="2800" dirty="0"/>
              <a:t>Uncontrollable</a:t>
            </a:r>
            <a:br>
              <a:rPr lang="en-GB" altLang="en-US" sz="2400" dirty="0"/>
            </a:br>
            <a:r>
              <a:rPr lang="en-GB" altLang="en-US" sz="2400" dirty="0"/>
              <a:t>e.g. behaviour of other customers, the weather,</a:t>
            </a:r>
            <a:br>
              <a:rPr lang="en-GB" altLang="en-US" sz="2400" dirty="0"/>
            </a:br>
            <a:r>
              <a:rPr lang="en-GB" altLang="en-US" sz="2400" dirty="0"/>
              <a:t>transport problems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Product augmentation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b="1" dirty="0">
                <a:cs typeface="Times New Roman" charset="0"/>
              </a:rPr>
              <a:t>Core</a:t>
            </a:r>
            <a:r>
              <a:rPr lang="en-GB" altLang="en-US" sz="2800" dirty="0">
                <a:cs typeface="Times New Roman" charset="0"/>
              </a:rPr>
              <a:t> of the product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The food and drink provision</a:t>
            </a:r>
          </a:p>
          <a:p>
            <a:r>
              <a:rPr lang="en-GB" altLang="en-US" sz="2800" b="1" dirty="0">
                <a:cs typeface="Times New Roman" charset="0"/>
              </a:rPr>
              <a:t>Tangible</a:t>
            </a:r>
            <a:r>
              <a:rPr lang="en-GB" altLang="en-US" sz="2800" dirty="0">
                <a:cs typeface="Times New Roman" charset="0"/>
              </a:rPr>
              <a:t> elements of the product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The methods of delivery</a:t>
            </a:r>
          </a:p>
          <a:p>
            <a:r>
              <a:rPr lang="en-GB" altLang="en-US" sz="2800" b="1" dirty="0">
                <a:cs typeface="Times New Roman" charset="0"/>
              </a:rPr>
              <a:t>Augmentation</a:t>
            </a:r>
            <a:r>
              <a:rPr lang="en-GB" altLang="en-US" sz="2800" dirty="0">
                <a:cs typeface="Times New Roman" charset="0"/>
              </a:rPr>
              <a:t> of the product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Takes into account the complete package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Competition mostly takes place at the augmented level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Reasons for eating out</a:t>
            </a:r>
            <a:endParaRPr lang="en-US" alt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53" y="2060848"/>
            <a:ext cx="7182693" cy="4114800"/>
          </a:xfrm>
        </p:spPr>
        <p:txBody>
          <a:bodyPr/>
          <a:lstStyle/>
          <a:p>
            <a:r>
              <a:rPr lang="en-GB" altLang="en-US" sz="2800" dirty="0"/>
              <a:t>Convenience</a:t>
            </a:r>
          </a:p>
          <a:p>
            <a:r>
              <a:rPr lang="en-GB" altLang="en-US" sz="2800" dirty="0"/>
              <a:t>Variety</a:t>
            </a:r>
          </a:p>
          <a:p>
            <a:r>
              <a:rPr lang="en-GB" altLang="en-US" sz="2800" dirty="0"/>
              <a:t>Labour</a:t>
            </a:r>
          </a:p>
          <a:p>
            <a:r>
              <a:rPr lang="en-GB" altLang="en-US" sz="2800" dirty="0"/>
              <a:t>Status</a:t>
            </a:r>
          </a:p>
          <a:p>
            <a:r>
              <a:rPr lang="en-GB" altLang="en-US" sz="2800" dirty="0"/>
              <a:t>Culture / tradition</a:t>
            </a:r>
          </a:p>
          <a:p>
            <a:r>
              <a:rPr lang="en-GB" altLang="en-US" sz="2800" dirty="0"/>
              <a:t>Impulse</a:t>
            </a:r>
          </a:p>
          <a:p>
            <a:r>
              <a:rPr lang="en-GB" altLang="en-US" sz="2800" dirty="0"/>
              <a:t>No choice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Meal experience factors</a:t>
            </a:r>
            <a:endParaRPr lang="en-US" alt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05" y="2276872"/>
            <a:ext cx="7772400" cy="3783013"/>
          </a:xfrm>
        </p:spPr>
        <p:txBody>
          <a:bodyPr/>
          <a:lstStyle/>
          <a:p>
            <a:r>
              <a:rPr lang="en-GB" altLang="en-US" sz="2800" dirty="0"/>
              <a:t>Food and drink on offer</a:t>
            </a:r>
          </a:p>
          <a:p>
            <a:r>
              <a:rPr lang="en-GB" altLang="en-US" sz="2800" dirty="0"/>
              <a:t>Level of service</a:t>
            </a:r>
          </a:p>
          <a:p>
            <a:r>
              <a:rPr lang="en-GB" altLang="en-US" sz="2800" dirty="0"/>
              <a:t>Level of cleanliness and hygiene</a:t>
            </a:r>
          </a:p>
          <a:p>
            <a:r>
              <a:rPr lang="en-GB" altLang="en-US" sz="2800" dirty="0"/>
              <a:t>Perceived value for money and price</a:t>
            </a:r>
          </a:p>
          <a:p>
            <a:r>
              <a:rPr lang="en-GB" altLang="en-US" sz="2800" dirty="0"/>
              <a:t>Atmosphere of the establishment</a:t>
            </a:r>
          </a:p>
          <a:p>
            <a:endParaRPr lang="en-GB" altLang="en-US" sz="2800" dirty="0"/>
          </a:p>
          <a:p>
            <a:pPr marL="0" indent="0">
              <a:buNone/>
            </a:pPr>
            <a:r>
              <a:rPr lang="en-GB" altLang="en-US" sz="1800" dirty="0"/>
              <a:t>The meal experience is covered in more detail </a:t>
            </a:r>
            <a:r>
              <a:rPr lang="en-GB" altLang="en-US" sz="1800"/>
              <a:t>within Chapter 3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Key influences on the industry</a:t>
            </a:r>
            <a:endParaRPr lang="en-US" alt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04864"/>
            <a:ext cx="5981600" cy="378301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b="1" dirty="0"/>
              <a:t>P	</a:t>
            </a:r>
            <a:r>
              <a:rPr lang="en-GB" altLang="en-US" sz="2800" dirty="0"/>
              <a:t>Political</a:t>
            </a:r>
          </a:p>
          <a:p>
            <a:pPr marL="0" indent="0">
              <a:buNone/>
            </a:pPr>
            <a:r>
              <a:rPr lang="en-GB" altLang="en-US" sz="2800" b="1" dirty="0"/>
              <a:t>E</a:t>
            </a:r>
            <a:r>
              <a:rPr lang="en-GB" altLang="en-US" sz="2800" dirty="0"/>
              <a:t>	Economic</a:t>
            </a:r>
          </a:p>
          <a:p>
            <a:pPr marL="0" indent="0">
              <a:buNone/>
            </a:pPr>
            <a:r>
              <a:rPr lang="en-GB" altLang="en-US" sz="2800" b="1" dirty="0"/>
              <a:t>S</a:t>
            </a:r>
            <a:r>
              <a:rPr lang="en-GB" altLang="en-US" sz="2800" dirty="0"/>
              <a:t>	Socio-cultural</a:t>
            </a:r>
          </a:p>
          <a:p>
            <a:pPr marL="0" indent="0">
              <a:buNone/>
            </a:pPr>
            <a:r>
              <a:rPr lang="en-GB" altLang="en-US" sz="2800" b="1" dirty="0"/>
              <a:t>T</a:t>
            </a:r>
            <a:r>
              <a:rPr lang="en-GB" altLang="en-US" sz="2800" dirty="0"/>
              <a:t>	Technological</a:t>
            </a:r>
          </a:p>
          <a:p>
            <a:pPr marL="0" indent="0">
              <a:buNone/>
            </a:pPr>
            <a:r>
              <a:rPr lang="en-GB" altLang="en-US" sz="2800" b="1" dirty="0"/>
              <a:t>L</a:t>
            </a:r>
            <a:r>
              <a:rPr lang="en-GB" altLang="en-US" sz="2800" dirty="0"/>
              <a:t>	Legal</a:t>
            </a:r>
          </a:p>
          <a:p>
            <a:pPr marL="0" indent="0">
              <a:buNone/>
            </a:pPr>
            <a:r>
              <a:rPr lang="en-GB" altLang="en-US" sz="2800" b="1" dirty="0"/>
              <a:t>E</a:t>
            </a:r>
            <a:r>
              <a:rPr lang="en-GB" altLang="en-US" sz="2800" dirty="0"/>
              <a:t>	Ecological or environmental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Food and beverage (or food service) operations are concerned with the provision of food and beverages within business</a:t>
            </a:r>
          </a:p>
        </p:txBody>
      </p:sp>
    </p:spTree>
    <p:extLst>
      <p:ext uri="{BB962C8B-B14F-4D97-AF65-F5344CB8AC3E}">
        <p14:creationId xmlns:p14="http://schemas.microsoft.com/office/powerpoint/2010/main" val="3154481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charset="0"/>
              </a:rPr>
              <a:t>Key influences include: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986" y="1916832"/>
            <a:ext cx="7696200" cy="4248472"/>
          </a:xfrm>
        </p:spPr>
        <p:txBody>
          <a:bodyPr/>
          <a:lstStyle/>
          <a:p>
            <a:r>
              <a:rPr lang="en-GB" altLang="en-US" sz="2800" dirty="0">
                <a:cs typeface="Times New Roman" charset="0"/>
              </a:rPr>
              <a:t>Social trends/lifestyle</a:t>
            </a:r>
          </a:p>
          <a:p>
            <a:r>
              <a:rPr lang="en-GB" altLang="en-US" sz="2800" dirty="0">
                <a:cs typeface="Times New Roman" charset="0"/>
              </a:rPr>
              <a:t>Amount of disposable income</a:t>
            </a:r>
          </a:p>
          <a:p>
            <a:r>
              <a:rPr lang="en-GB" altLang="en-US" sz="2800" dirty="0">
                <a:cs typeface="Times New Roman" charset="0"/>
              </a:rPr>
              <a:t>Inflation/stagnation</a:t>
            </a:r>
          </a:p>
          <a:p>
            <a:r>
              <a:rPr lang="en-GB" altLang="en-US" sz="2800" dirty="0">
                <a:cs typeface="Times New Roman" charset="0"/>
              </a:rPr>
              <a:t>Available credit</a:t>
            </a:r>
          </a:p>
          <a:p>
            <a:r>
              <a:rPr lang="en-GB" altLang="en-US" sz="2800" dirty="0">
                <a:cs typeface="Times New Roman" charset="0"/>
              </a:rPr>
              <a:t>Cultural factors</a:t>
            </a:r>
          </a:p>
          <a:p>
            <a:r>
              <a:rPr lang="en-GB" altLang="en-US" sz="2800" dirty="0">
                <a:cs typeface="Times New Roman" charset="0"/>
              </a:rPr>
              <a:t>Regulation – taxation, VAT, tourism </a:t>
            </a:r>
          </a:p>
          <a:p>
            <a:r>
              <a:rPr lang="en-GB" altLang="en-US" sz="2800" dirty="0">
                <a:cs typeface="Times New Roman" charset="0"/>
              </a:rPr>
              <a:t>Media – television, advertising, magazines, celebrity chefs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80C9-C186-4590-A26A-971D526F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PESTLE is not 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85A35-EE96-4A64-800E-554ECC89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Used badly it can lead to:</a:t>
            </a:r>
          </a:p>
          <a:p>
            <a:pPr lvl="1"/>
            <a:r>
              <a:rPr lang="en-GB" sz="2400" dirty="0"/>
              <a:t>Data overload. </a:t>
            </a:r>
          </a:p>
          <a:p>
            <a:pPr lvl="1"/>
            <a:r>
              <a:rPr lang="en-GB" sz="2400" dirty="0"/>
              <a:t>Failure to try to assess the potential impact of an environmental change, however unlikely it may initially seem. </a:t>
            </a:r>
          </a:p>
          <a:p>
            <a:pPr lvl="1"/>
            <a:r>
              <a:rPr lang="en-GB" sz="2400" dirty="0"/>
              <a:t>Failure to recognise the combined impact of a number of influences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07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AF1D-28FD-4B0B-A2E3-8083141B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inwards at the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24365-CF95-4909-80F2-FEEC88C6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Ask questions such as:</a:t>
            </a:r>
          </a:p>
          <a:p>
            <a:pPr lvl="1"/>
            <a:r>
              <a:rPr lang="en-GB" sz="2400" dirty="0"/>
              <a:t>Why are we, or how can we be successful? </a:t>
            </a:r>
          </a:p>
          <a:p>
            <a:pPr lvl="1"/>
            <a:r>
              <a:rPr lang="en-GB" sz="2400" dirty="0"/>
              <a:t>Is there a growing market and will it growing? </a:t>
            </a:r>
          </a:p>
          <a:p>
            <a:pPr lvl="1"/>
            <a:r>
              <a:rPr lang="en-GB" sz="2400" dirty="0"/>
              <a:t>Will customers still buy our products? </a:t>
            </a:r>
          </a:p>
          <a:p>
            <a:pPr lvl="1"/>
            <a:r>
              <a:rPr lang="en-GB" sz="2400" dirty="0"/>
              <a:t>What changes of policy or price are we vulnerable to? </a:t>
            </a:r>
          </a:p>
          <a:p>
            <a:pPr lvl="1"/>
            <a:r>
              <a:rPr lang="en-GB" sz="2400" dirty="0"/>
              <a:t>How can the product life cycle be extended?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040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484368" cy="4536504"/>
          </a:xfrm>
        </p:spPr>
        <p:txBody>
          <a:bodyPr/>
          <a:lstStyle/>
          <a:p>
            <a:r>
              <a:rPr lang="en-GB" sz="2400" dirty="0"/>
              <a:t>Trade magazines (and their associated websites)</a:t>
            </a:r>
          </a:p>
          <a:p>
            <a:r>
              <a:rPr lang="en-GB" sz="2400" dirty="0"/>
              <a:t>Various news media</a:t>
            </a:r>
          </a:p>
          <a:p>
            <a:r>
              <a:rPr lang="en-GB" sz="2400" dirty="0"/>
              <a:t>Textbooks, journals, and on-line data bases</a:t>
            </a:r>
          </a:p>
          <a:p>
            <a:r>
              <a:rPr lang="en-GB" sz="2400" dirty="0"/>
              <a:t>Government websites</a:t>
            </a:r>
          </a:p>
          <a:p>
            <a:r>
              <a:rPr lang="en-GB" sz="2400" dirty="0"/>
              <a:t>Business Link</a:t>
            </a:r>
          </a:p>
          <a:p>
            <a:r>
              <a:rPr lang="en-GB" sz="2400" dirty="0"/>
              <a:t>People 1st</a:t>
            </a:r>
          </a:p>
          <a:p>
            <a:r>
              <a:rPr lang="en-GB" sz="2400" dirty="0"/>
              <a:t>Hospitality Guild</a:t>
            </a:r>
          </a:p>
          <a:p>
            <a:r>
              <a:rPr lang="en-GB" sz="2400" dirty="0"/>
              <a:t>Professional trade reports</a:t>
            </a:r>
          </a:p>
          <a:p>
            <a:r>
              <a:rPr lang="en-GB" sz="2400" dirty="0"/>
              <a:t>Trade bodes </a:t>
            </a:r>
          </a:p>
          <a:p>
            <a:r>
              <a:rPr lang="en-GB" sz="2400" dirty="0"/>
              <a:t>Professional bodies</a:t>
            </a:r>
          </a:p>
        </p:txBody>
      </p:sp>
    </p:spTree>
    <p:extLst>
      <p:ext uri="{BB962C8B-B14F-4D97-AF65-F5344CB8AC3E}">
        <p14:creationId xmlns:p14="http://schemas.microsoft.com/office/powerpoint/2010/main" val="3948829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Legal framework includes: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Health, safety and security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Licensing framework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Selling goods by weights and measures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Contracts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Selling good by description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Avoiding discrimination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Providing services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Customer property and customer debt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Data protection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Important of compliance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charset="0"/>
              </a:rPr>
              <a:t>Penalties for non-compliance can be severe, both for the business and for the management and staff</a:t>
            </a:r>
          </a:p>
          <a:p>
            <a:pPr marL="0" indent="0">
              <a:buNone/>
            </a:pPr>
            <a:endParaRPr lang="en-GB" altLang="en-US" sz="2800" dirty="0">
              <a:cs typeface="Times New Roman" charset="0"/>
            </a:endParaRPr>
          </a:p>
          <a:p>
            <a:r>
              <a:rPr lang="en-GB" altLang="en-US" sz="2800" dirty="0">
                <a:cs typeface="Times New Roman" charset="0"/>
              </a:rPr>
              <a:t>Essential for all members of staff to contribute to ensuring compliance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Health, safety and security</a:t>
            </a:r>
            <a:endParaRPr lang="en-GB" alt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395096" cy="42553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Duty to care for all staff and lawful visitors, and must not: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Sell (or keep for sale) food and beverages that are unfit for people to eat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Cause food or beverages to be dangerous to health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Sell food or beverages that are not what the customer is entitled to expect, in terms of content or quality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Describe or present food in a way that is false or misleading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Health, safety and security</a:t>
            </a:r>
            <a:endParaRPr lang="en-GB" alt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Operation must be able to demonstrate that steps have been taken to ensure good food hygiene (due diligence)</a:t>
            </a:r>
            <a:endParaRPr lang="en-GB" altLang="en-US" sz="2800" dirty="0">
              <a:cs typeface="Times New Roman" charset="0"/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Licensing framework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Four key objectives:</a:t>
            </a:r>
          </a:p>
          <a:p>
            <a:pPr marL="990600" lvl="1" indent="-533400">
              <a:buFontTx/>
              <a:buAutoNum type="arabicPeriod"/>
            </a:pPr>
            <a:r>
              <a:rPr lang="en-GB" altLang="en-US" sz="2400" dirty="0">
                <a:cs typeface="Times New Roman" charset="0"/>
              </a:rPr>
              <a:t>Prevention of crime and disorder</a:t>
            </a:r>
          </a:p>
          <a:p>
            <a:pPr marL="990600" lvl="1" indent="-533400">
              <a:buFontTx/>
              <a:buAutoNum type="arabicPeriod"/>
            </a:pPr>
            <a:r>
              <a:rPr lang="en-GB" altLang="en-US" sz="2400" dirty="0">
                <a:cs typeface="Times New Roman" charset="0"/>
              </a:rPr>
              <a:t>Public safety</a:t>
            </a:r>
          </a:p>
          <a:p>
            <a:pPr marL="990600" lvl="1" indent="-533400">
              <a:buFontTx/>
              <a:buAutoNum type="arabicPeriod"/>
            </a:pPr>
            <a:r>
              <a:rPr lang="en-GB" altLang="en-US" sz="2400" dirty="0">
                <a:cs typeface="Times New Roman" charset="0"/>
              </a:rPr>
              <a:t>Prevention of public nuisance</a:t>
            </a:r>
          </a:p>
          <a:p>
            <a:pPr marL="990600" lvl="1" indent="-533400">
              <a:buFontTx/>
              <a:buAutoNum type="arabicPeriod"/>
            </a:pPr>
            <a:r>
              <a:rPr lang="en-GB" altLang="en-US" sz="2400" dirty="0">
                <a:cs typeface="Times New Roman" charset="0"/>
              </a:rPr>
              <a:t>Protection of children from harm</a:t>
            </a:r>
          </a:p>
          <a:p>
            <a:pPr marL="609600" indent="-609600"/>
            <a:endParaRPr lang="en-GB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Arial Unicode MS" pitchFamily="34" charset="-128"/>
                <a:cs typeface="Arial Unicode MS" pitchFamily="34" charset="-128"/>
              </a:rPr>
              <a:t>Requirements include: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charset="0"/>
              </a:rPr>
              <a:t>Display of a summary of the premises licence</a:t>
            </a:r>
          </a:p>
          <a:p>
            <a:r>
              <a:rPr lang="en-GB" altLang="en-US" sz="2800" dirty="0">
                <a:cs typeface="Times New Roman" charset="0"/>
              </a:rPr>
              <a:t>Display of drinks price lists</a:t>
            </a:r>
          </a:p>
          <a:p>
            <a:r>
              <a:rPr lang="en-GB" altLang="en-US" sz="2800" dirty="0">
                <a:cs typeface="Times New Roman" charset="0"/>
              </a:rPr>
              <a:t>Restrictions on under-aged persons being served alcohol and employed to serve alcohol</a:t>
            </a:r>
          </a:p>
          <a:p>
            <a:r>
              <a:rPr lang="en-GB" altLang="en-US" sz="2800" dirty="0">
                <a:cs typeface="Times New Roman" charset="0"/>
              </a:rPr>
              <a:t>Need for an authorised person (or the personal licence holder) to be on site at all times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Management of: </a:t>
            </a:r>
          </a:p>
          <a:p>
            <a:pPr lvl="1"/>
            <a:r>
              <a:rPr lang="en-GB" dirty="0"/>
              <a:t>the </a:t>
            </a:r>
            <a:r>
              <a:rPr lang="en-GB" i="1" dirty="0"/>
              <a:t>service sequence</a:t>
            </a:r>
            <a:r>
              <a:rPr lang="en-GB" dirty="0"/>
              <a:t> (delivery)</a:t>
            </a:r>
          </a:p>
          <a:p>
            <a:pPr lvl="1"/>
            <a:r>
              <a:rPr lang="en-GB" dirty="0"/>
              <a:t>the </a:t>
            </a:r>
            <a:r>
              <a:rPr lang="en-GB" i="1" dirty="0"/>
              <a:t>customer process</a:t>
            </a:r>
            <a:r>
              <a:rPr lang="en-GB" dirty="0"/>
              <a:t> (experience)</a:t>
            </a:r>
          </a:p>
          <a:p>
            <a:pPr lvl="1"/>
            <a:r>
              <a:rPr lang="en-GB" dirty="0"/>
              <a:t>the survival of the business</a:t>
            </a:r>
          </a:p>
          <a:p>
            <a:pPr lvl="1"/>
            <a:endParaRPr lang="en-GB" dirty="0"/>
          </a:p>
          <a:p>
            <a:r>
              <a:rPr lang="en-GB" sz="2800" dirty="0"/>
              <a:t>Requires skills in marketing, customer relations, and operations, staff and financial management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5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Arial Unicode MS" pitchFamily="34" charset="-128"/>
                <a:cs typeface="Arial Unicode MS" pitchFamily="34" charset="-128"/>
              </a:rPr>
              <a:t>Other types of licences include: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Music (live or pre-recorded)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Dancing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Gambling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Theatrical performance and television display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Supervisor and the staff need to ensure compliance with licence terms</a:t>
            </a:r>
            <a:endParaRPr lang="en-GB" alt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Arial Unicode MS" pitchFamily="34" charset="-128"/>
                <a:cs typeface="Arial Unicode MS" pitchFamily="34" charset="-128"/>
              </a:rPr>
              <a:t>Weights and measures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2856"/>
            <a:ext cx="7649021" cy="3999657"/>
          </a:xfrm>
        </p:spPr>
        <p:txBody>
          <a:bodyPr/>
          <a:lstStyle/>
          <a:p>
            <a:r>
              <a:rPr lang="en-GB" altLang="en-US" sz="2800" dirty="0">
                <a:cs typeface="Times New Roman" charset="0"/>
              </a:rPr>
              <a:t>Generally requires: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Display of the prices and measures used for all alcohol served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Food and beverage items for sale to be of the quantity and quality demanded by the customer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The use of officially stamped measures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Contract</a:t>
            </a:r>
            <a:endParaRPr lang="en-GB" alt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Made when one party agrees to the terms of an offer made by another party; this can be written or verbal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All food service establishments should be clear on: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circumstances where the operation may seek compensation from the customer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taking care when dealing with minors (persons under 18)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Selling goods by description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All </a:t>
            </a:r>
            <a:r>
              <a:rPr lang="en-GB" altLang="en-US" sz="2800" dirty="0">
                <a:cs typeface="Times New Roman" charset="0"/>
              </a:rPr>
              <a:t>food, beverages and other services provided must be: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fit for purpose and of satisfactory quality in relation to price and description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accurately described in terms of size, quality, composition, production, quantity and standard </a:t>
            </a:r>
          </a:p>
          <a:p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And: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2060848"/>
            <a:ext cx="7430467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All statements of price must be clear and accurate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Food, beverages and other services must correspond to their description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Times, dates, locations and nature of service are as promised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Billing is fair, transparent and reflects the prices quoted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 ensure compliance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Take care when:</a:t>
            </a:r>
          </a:p>
          <a:p>
            <a:pPr lvl="1"/>
            <a:r>
              <a:rPr lang="en-GB" altLang="en-US" dirty="0">
                <a:cs typeface="Times New Roman" charset="0"/>
              </a:rPr>
              <a:t>wording menus and wine lists</a:t>
            </a:r>
          </a:p>
          <a:p>
            <a:pPr lvl="1"/>
            <a:r>
              <a:rPr lang="en-GB" altLang="en-US" dirty="0">
                <a:cs typeface="Times New Roman" charset="0"/>
              </a:rPr>
              <a:t>describing items to customers</a:t>
            </a:r>
          </a:p>
          <a:p>
            <a:pPr lvl="1"/>
            <a:r>
              <a:rPr lang="en-GB" altLang="en-US" dirty="0">
                <a:cs typeface="Times New Roman" charset="0"/>
              </a:rPr>
              <a:t>stating if prices include local and/or government taxes</a:t>
            </a:r>
          </a:p>
          <a:p>
            <a:pPr lvl="1"/>
            <a:r>
              <a:rPr lang="en-GB" altLang="en-US" dirty="0">
                <a:cs typeface="Times New Roman" charset="0"/>
              </a:rPr>
              <a:t>describing conditions such as cover charges, service charges or extras</a:t>
            </a:r>
          </a:p>
          <a:p>
            <a:pPr lvl="1"/>
            <a:r>
              <a:rPr lang="en-GB" altLang="en-US" dirty="0">
                <a:cs typeface="Times New Roman" charset="0"/>
              </a:rPr>
              <a:t>describing the service provision</a:t>
            </a:r>
            <a:endParaRPr lang="en-GB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Avoiding discrimination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Covers behaviour relating to discrimination on grounds of ethnic origin, race, creed, sex or disability</a:t>
            </a:r>
          </a:p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Three types of discrimination:</a:t>
            </a:r>
          </a:p>
          <a:p>
            <a:pPr lvl="1"/>
            <a:r>
              <a:rPr lang="en-GB" altLang="en-US" sz="2400" dirty="0">
                <a:ea typeface="Arial Unicode MS" pitchFamily="34" charset="-128"/>
                <a:cs typeface="Arial Unicode MS" pitchFamily="34" charset="-128"/>
              </a:rPr>
              <a:t>Direct discrimination</a:t>
            </a:r>
          </a:p>
          <a:p>
            <a:pPr lvl="1"/>
            <a:r>
              <a:rPr lang="en-GB" altLang="en-US" sz="2400" dirty="0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altLang="en-US" sz="2400" dirty="0">
                <a:cs typeface="Times New Roman" charset="0"/>
              </a:rPr>
              <a:t>ndirect discrimination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Discrimination through victimisation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Providing services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charset="0"/>
              </a:rPr>
              <a:t>Generally no specific requirement to serve anyone</a:t>
            </a:r>
          </a:p>
          <a:p>
            <a:r>
              <a:rPr lang="en-GB" altLang="en-US" sz="2800" dirty="0">
                <a:cs typeface="Times New Roman" charset="0"/>
              </a:rPr>
              <a:t>Important to be aware of: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Circumstances where there may be a mandatory requirement to provide services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Valid reasons for refusal </a:t>
            </a:r>
            <a:endParaRPr lang="en-US" altLang="en-US" sz="2400" dirty="0">
              <a:cs typeface="Times New Roman" charset="0"/>
            </a:endParaRPr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Customer property and debt</a:t>
            </a:r>
            <a:endParaRPr lang="en-GB" alt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772400" cy="4114800"/>
          </a:xfrm>
        </p:spPr>
        <p:txBody>
          <a:bodyPr/>
          <a:lstStyle/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Good practice to ensure: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Care is taken of customers</a:t>
            </a:r>
            <a:r>
              <a:rPr lang="en-GB" altLang="en-US" sz="2400" dirty="0">
                <a:latin typeface="Times New Roman"/>
                <a:cs typeface="Times New Roman" charset="0"/>
              </a:rPr>
              <a:t>’</a:t>
            </a:r>
            <a:r>
              <a:rPr lang="en-GB" altLang="en-US" sz="2400" dirty="0">
                <a:cs typeface="Times New Roman" charset="0"/>
              </a:rPr>
              <a:t> property in order to minimise potential loss or damage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Clear guidance on the procedures to follow if the customer is unable or unwilling to pay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Data protection</a:t>
            </a:r>
            <a:endParaRPr lang="en-GB" alt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Customers’ have the right to expect that data about them is:</a:t>
            </a:r>
          </a:p>
          <a:p>
            <a:pPr lvl="1"/>
            <a:r>
              <a:rPr lang="en-GB" altLang="en-US" sz="2400" dirty="0">
                <a:ea typeface="Arial Unicode MS" pitchFamily="34" charset="-128"/>
                <a:cs typeface="Arial Unicode MS" pitchFamily="34" charset="-128"/>
              </a:rPr>
              <a:t>kept secure</a:t>
            </a:r>
          </a:p>
          <a:p>
            <a:pPr lvl="1"/>
            <a:r>
              <a:rPr lang="en-GB" altLang="en-US" sz="2400" dirty="0">
                <a:ea typeface="Arial Unicode MS" pitchFamily="34" charset="-128"/>
                <a:cs typeface="Arial Unicode MS" pitchFamily="34" charset="-128"/>
              </a:rPr>
              <a:t>only used for the published business purposes</a:t>
            </a:r>
          </a:p>
          <a:p>
            <a:r>
              <a:rPr lang="en-GB" altLang="en-US" sz="2800" dirty="0">
                <a:cs typeface="Times New Roman" charset="0"/>
              </a:rPr>
              <a:t>Operations must ensure data is: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kept up to date, fairly, lawfully and securely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not passed on to third parties without prior consent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and, that staff are aware of required procedures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352928" cy="1143000"/>
          </a:xfrm>
        </p:spPr>
        <p:txBody>
          <a:bodyPr/>
          <a:lstStyle/>
          <a:p>
            <a:r>
              <a:rPr lang="en-GB" altLang="en-US" dirty="0"/>
              <a:t>The Food Service Cycle</a:t>
            </a:r>
            <a:endParaRPr lang="en-US" altLang="en-US" dirty="0"/>
          </a:p>
        </p:txBody>
      </p:sp>
      <p:pic>
        <p:nvPicPr>
          <p:cNvPr id="154628" name="Picture 4" descr="C:\Documents and Settings\cousinsj\My Documents\FoodAndBev\FandB Management\FandB 2011\FandB PPT\Figs and Tables 3rd\Figure 1.1 sour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07707"/>
            <a:ext cx="71628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2856"/>
            <a:ext cx="7162800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3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Food Service Cycle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Framework to analyse and compare different food service operations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Helps to understand how an individual operation works: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Difficulties in one element of the cycle will cause difficulties in the elements that follow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Difficulties experienced in one element of the cycle will have their causes in preceding elements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Structure of the book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85799" y="6355070"/>
            <a:ext cx="23054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200" dirty="0">
                <a:latin typeface="Times" charset="0"/>
              </a:rPr>
              <a:t>Based on the Food Service Cycle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14672"/>
            <a:ext cx="8458198" cy="4370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Food and beverages</a:t>
            </a:r>
            <a:r>
              <a:rPr lang="en-GB" altLang="en-US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8199512" cy="3855641"/>
          </a:xfrm>
        </p:spPr>
        <p:txBody>
          <a:bodyPr/>
          <a:lstStyle/>
          <a:p>
            <a:r>
              <a:rPr lang="en-GB" altLang="en-US" sz="2800" b="1" dirty="0">
                <a:cs typeface="Times New Roman" charset="0"/>
              </a:rPr>
              <a:t>Food: </a:t>
            </a:r>
            <a:r>
              <a:rPr lang="en-GB" altLang="en-US" sz="2800" dirty="0">
                <a:cs typeface="Times New Roman" charset="0"/>
              </a:rPr>
              <a:t>includes a wide range of styles and cuisine types</a:t>
            </a:r>
          </a:p>
          <a:p>
            <a:pPr>
              <a:buFont typeface="Wingdings" pitchFamily="2" charset="2"/>
              <a:buNone/>
            </a:pPr>
            <a:endParaRPr lang="en-GB" altLang="en-US" sz="2800" dirty="0">
              <a:cs typeface="Times New Roman" charset="0"/>
            </a:endParaRPr>
          </a:p>
          <a:p>
            <a:r>
              <a:rPr lang="en-GB" altLang="en-US" sz="2800" b="1" dirty="0">
                <a:cs typeface="Times New Roman" charset="0"/>
              </a:rPr>
              <a:t>Beverages:</a:t>
            </a:r>
            <a:r>
              <a:rPr lang="en-GB" altLang="en-US" sz="2800" dirty="0">
                <a:cs typeface="Times New Roman" charset="0"/>
              </a:rPr>
              <a:t> includes all alcoholic and non-alcoholic drinks, cold and hot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447</TotalTime>
  <Words>1848</Words>
  <Application>Microsoft Office PowerPoint</Application>
  <PresentationFormat>On-screen Show (4:3)</PresentationFormat>
  <Paragraphs>330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Courier New</vt:lpstr>
      <vt:lpstr>Gill Sans MT</vt:lpstr>
      <vt:lpstr>Tahoma</vt:lpstr>
      <vt:lpstr>Times</vt:lpstr>
      <vt:lpstr>Times New Roman</vt:lpstr>
      <vt:lpstr>Wingdings</vt:lpstr>
      <vt:lpstr>Blends</vt:lpstr>
      <vt:lpstr>Food and Beverage Management fifth edition</vt:lpstr>
      <vt:lpstr>PowerPoint Presentation</vt:lpstr>
      <vt:lpstr>Chapter 1 covers:</vt:lpstr>
      <vt:lpstr>Food and beverage operations</vt:lpstr>
      <vt:lpstr>Food and beverage management</vt:lpstr>
      <vt:lpstr>The Food Service Cycle</vt:lpstr>
      <vt:lpstr>The Food Service Cycle</vt:lpstr>
      <vt:lpstr>Structure of the book</vt:lpstr>
      <vt:lpstr>Food and beverages  </vt:lpstr>
      <vt:lpstr>Systems approach</vt:lpstr>
      <vt:lpstr>Traditional vs systems approaches</vt:lpstr>
      <vt:lpstr>Management of operations</vt:lpstr>
      <vt:lpstr>Four systems for food service</vt:lpstr>
      <vt:lpstr>Food and beverage operation</vt:lpstr>
      <vt:lpstr>PowerPoint Presentation</vt:lpstr>
      <vt:lpstr>Managing service operations</vt:lpstr>
      <vt:lpstr>Hospitality industry</vt:lpstr>
      <vt:lpstr>The experience economy</vt:lpstr>
      <vt:lpstr>Example comparison of roles</vt:lpstr>
      <vt:lpstr>The four realms</vt:lpstr>
      <vt:lpstr>Four realms in food and beverage </vt:lpstr>
      <vt:lpstr>Five perspectives of hospitality</vt:lpstr>
      <vt:lpstr>Dimensions of the hospitality product</vt:lpstr>
      <vt:lpstr>Sectors of the industry</vt:lpstr>
      <vt:lpstr>Variables in food service sectors </vt:lpstr>
      <vt:lpstr>Profit and cost markets</vt:lpstr>
      <vt:lpstr>Summary of food service sectors</vt:lpstr>
      <vt:lpstr>Food and restaurant styles</vt:lpstr>
      <vt:lpstr>Food and restaurant styles (cont’d)</vt:lpstr>
      <vt:lpstr>Types of market</vt:lpstr>
      <vt:lpstr>Customer is central</vt:lpstr>
      <vt:lpstr>Different food service operations</vt:lpstr>
      <vt:lpstr>Main aim</vt:lpstr>
      <vt:lpstr>Reasons for a customer’s choice</vt:lpstr>
      <vt:lpstr>Potential dissatisfactions</vt:lpstr>
      <vt:lpstr>Product augmentation</vt:lpstr>
      <vt:lpstr>Reasons for eating out</vt:lpstr>
      <vt:lpstr>Meal experience factors</vt:lpstr>
      <vt:lpstr>Key influences on the industry</vt:lpstr>
      <vt:lpstr>Key influences include:</vt:lpstr>
      <vt:lpstr>PESTLE is not perfect</vt:lpstr>
      <vt:lpstr>Look inwards at the organisation</vt:lpstr>
      <vt:lpstr>Sources of information</vt:lpstr>
      <vt:lpstr>Legal framework includes:</vt:lpstr>
      <vt:lpstr>Important of compliance</vt:lpstr>
      <vt:lpstr>Health, safety and security</vt:lpstr>
      <vt:lpstr>Health, safety and security</vt:lpstr>
      <vt:lpstr>Licensing framework</vt:lpstr>
      <vt:lpstr>Requirements include:</vt:lpstr>
      <vt:lpstr>Other types of licences include:</vt:lpstr>
      <vt:lpstr>Weights and measures</vt:lpstr>
      <vt:lpstr>Contract</vt:lpstr>
      <vt:lpstr>Selling goods by description</vt:lpstr>
      <vt:lpstr>And:</vt:lpstr>
      <vt:lpstr>To ensure compliance</vt:lpstr>
      <vt:lpstr>Avoiding discrimination</vt:lpstr>
      <vt:lpstr>Providing services</vt:lpstr>
      <vt:lpstr>Customer property and debt</vt:lpstr>
      <vt:lpstr>Data protection</vt:lpstr>
      <vt:lpstr>PowerPoint Presentation</vt:lpstr>
    </vt:vector>
  </TitlesOfParts>
  <Company>The Food and Beverage Training Company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Managment 5th Edition 2019</dc:title>
  <dc:subject>Chapter 1 Food and beverage operations and management</dc:subject>
  <dc:creator>John Cousins The Food and Beverage Training Company</dc:creator>
  <cp:keywords>Chapter 1 Food and beverage operations and managment</cp:keywords>
  <dc:description>This presentation is copyright.  Any use or adaptions must always include proper acknowledgement of the source.</dc:description>
  <cp:lastModifiedBy>John Cousins</cp:lastModifiedBy>
  <cp:revision>81</cp:revision>
  <dcterms:created xsi:type="dcterms:W3CDTF">2011-08-30T14:41:49Z</dcterms:created>
  <dcterms:modified xsi:type="dcterms:W3CDTF">2019-04-17T11:42:01Z</dcterms:modified>
  <cp:category>This presentation is copyright.  Source must always be acknowledged.</cp:category>
</cp:coreProperties>
</file>